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2" r:id="rId3"/>
    <p:sldId id="274" r:id="rId4"/>
    <p:sldId id="271" r:id="rId5"/>
    <p:sldId id="273" r:id="rId6"/>
    <p:sldId id="267" r:id="rId7"/>
    <p:sldId id="268" r:id="rId8"/>
    <p:sldId id="260" r:id="rId9"/>
    <p:sldId id="270" r:id="rId10"/>
    <p:sldId id="259" r:id="rId11"/>
    <p:sldId id="258" r:id="rId12"/>
    <p:sldId id="269" r:id="rId13"/>
    <p:sldId id="25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96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A7C171-3A9B-473B-B173-E11EBA40DCBB}"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011DB-D975-466B-BB9A-D619611732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7C171-3A9B-473B-B173-E11EBA40DCBB}"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011DB-D975-466B-BB9A-D619611732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7C171-3A9B-473B-B173-E11EBA40DCBB}"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011DB-D975-466B-BB9A-D619611732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7C171-3A9B-473B-B173-E11EBA40DCBB}"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011DB-D975-466B-BB9A-D619611732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A7C171-3A9B-473B-B173-E11EBA40DCBB}"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011DB-D975-466B-BB9A-D619611732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A7C171-3A9B-473B-B173-E11EBA40DCBB}"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011DB-D975-466B-BB9A-D619611732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A7C171-3A9B-473B-B173-E11EBA40DCBB}"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C011DB-D975-466B-BB9A-D619611732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A7C171-3A9B-473B-B173-E11EBA40DCBB}"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C011DB-D975-466B-BB9A-D619611732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7C171-3A9B-473B-B173-E11EBA40DCBB}"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C011DB-D975-466B-BB9A-D619611732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A7C171-3A9B-473B-B173-E11EBA40DCBB}"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011DB-D975-466B-BB9A-D619611732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A7C171-3A9B-473B-B173-E11EBA40DCBB}"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011DB-D975-466B-BB9A-D619611732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7C171-3A9B-473B-B173-E11EBA40DCBB}"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011DB-D975-466B-BB9A-D619611732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file:///C:\Users\Admin\Desktop\E%2012%20THI%20DIEM\E%2012-UNIT%2010-LIFELONG%20LEARNING\E%2012%20-UNIT%2010-GETTING%20STARTED%20-%20C&#7909;%20&#244;ng%2071%20tu&#7893;i%20-mu&#7889;n%20h&#7885;c%20ngo&#7841;i%20ng&#7919;%20&#273;&#7871;n%20ch&#7871;t%20m&#7899;i%20th&#244;i-.avi"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test-inteligencia-emocional-1.jpg"/>
          <p:cNvPicPr>
            <a:picLocks noChangeAspect="1" noChangeArrowheads="1"/>
          </p:cNvPicPr>
          <p:nvPr/>
        </p:nvPicPr>
        <p:blipFill>
          <a:blip r:embed="rId2" cstate="print"/>
          <a:srcRect/>
          <a:stretch>
            <a:fillRect/>
          </a:stretch>
        </p:blipFill>
        <p:spPr bwMode="auto">
          <a:xfrm>
            <a:off x="0" y="1371600"/>
            <a:ext cx="9144000" cy="5486400"/>
          </a:xfrm>
          <a:prstGeom prst="rect">
            <a:avLst/>
          </a:prstGeom>
          <a:noFill/>
        </p:spPr>
      </p:pic>
      <p:sp>
        <p:nvSpPr>
          <p:cNvPr id="3" name="TextBox 2"/>
          <p:cNvSpPr txBox="1"/>
          <p:nvPr/>
        </p:nvSpPr>
        <p:spPr>
          <a:xfrm>
            <a:off x="0" y="0"/>
            <a:ext cx="9144000" cy="1200329"/>
          </a:xfrm>
          <a:prstGeom prst="rect">
            <a:avLst/>
          </a:prstGeom>
          <a:noFill/>
        </p:spPr>
        <p:txBody>
          <a:bodyPr wrap="square" rtlCol="0">
            <a:spAutoFit/>
          </a:bodyPr>
          <a:lstStyle/>
          <a:p>
            <a:r>
              <a:rPr lang="en-US" sz="7200" b="1" dirty="0" smtClean="0">
                <a:solidFill>
                  <a:srgbClr val="FF0000"/>
                </a:solidFill>
                <a:latin typeface="Berlin Sans FB" pitchFamily="34" charset="0"/>
              </a:rPr>
              <a:t>Welcome to our class</a:t>
            </a:r>
            <a:endParaRPr lang="en-US" sz="7200" b="1" dirty="0">
              <a:solidFill>
                <a:srgbClr val="FF0000"/>
              </a:solidFill>
              <a:latin typeface="Berlin Sans FB"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0"/>
            <a:ext cx="8991600" cy="954107"/>
          </a:xfrm>
          <a:prstGeom prst="rect">
            <a:avLst/>
          </a:prstGeom>
          <a:noFill/>
        </p:spPr>
        <p:txBody>
          <a:bodyPr wrap="square" rtlCol="0">
            <a:spAutoFit/>
          </a:bodyPr>
          <a:lstStyle/>
          <a:p>
            <a:r>
              <a:rPr lang="en-US" sz="2800" b="1" dirty="0" smtClean="0">
                <a:solidFill>
                  <a:srgbClr val="C00000"/>
                </a:solidFill>
              </a:rPr>
              <a:t>Task 4.</a:t>
            </a:r>
            <a:r>
              <a:rPr lang="en-US" sz="2800" b="1" dirty="0" smtClean="0"/>
              <a:t> </a:t>
            </a:r>
            <a:r>
              <a:rPr lang="en-US" sz="2800" b="1" dirty="0" smtClean="0">
                <a:solidFill>
                  <a:srgbClr val="0070C0"/>
                </a:solidFill>
              </a:rPr>
              <a:t>Work in pairs. Ask and answer the question.</a:t>
            </a:r>
            <a:endParaRPr lang="en-US" sz="2800" dirty="0" smtClean="0">
              <a:solidFill>
                <a:srgbClr val="0070C0"/>
              </a:solidFill>
            </a:endParaRPr>
          </a:p>
          <a:p>
            <a:r>
              <a:rPr lang="en-US" sz="2800" dirty="0" smtClean="0"/>
              <a:t>Do you think lifelong learning is important? Why? Why not?</a:t>
            </a:r>
          </a:p>
        </p:txBody>
      </p:sp>
      <p:pic>
        <p:nvPicPr>
          <p:cNvPr id="4098" name="Picture 2" descr="C:\Users\Admin\Desktop\lifelong_education.jpg"/>
          <p:cNvPicPr>
            <a:picLocks noChangeAspect="1" noChangeArrowheads="1"/>
          </p:cNvPicPr>
          <p:nvPr/>
        </p:nvPicPr>
        <p:blipFill>
          <a:blip r:embed="rId2" cstate="print"/>
          <a:srcRect/>
          <a:stretch>
            <a:fillRect/>
          </a:stretch>
        </p:blipFill>
        <p:spPr bwMode="auto">
          <a:xfrm>
            <a:off x="533400" y="2438400"/>
            <a:ext cx="7848600" cy="4419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2708434"/>
          </a:xfrm>
          <a:prstGeom prst="rect">
            <a:avLst/>
          </a:prstGeom>
          <a:noFill/>
        </p:spPr>
        <p:txBody>
          <a:bodyPr wrap="square" rtlCol="0">
            <a:spAutoFit/>
          </a:bodyPr>
          <a:lstStyle/>
          <a:p>
            <a:r>
              <a:rPr lang="en-US" sz="2400" b="1" dirty="0" smtClean="0">
                <a:solidFill>
                  <a:srgbClr val="C00000"/>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Task 5.</a:t>
            </a:r>
            <a:r>
              <a:rPr lang="en-US" sz="2800" b="1" dirty="0" smtClean="0">
                <a:latin typeface="Times New Roman" pitchFamily="18" charset="0"/>
                <a:cs typeface="Times New Roman" pitchFamily="18" charset="0"/>
              </a:rPr>
              <a:t> </a:t>
            </a:r>
            <a:r>
              <a:rPr lang="vi-VN" sz="2800" dirty="0" smtClean="0">
                <a:solidFill>
                  <a:srgbClr val="0070C0"/>
                </a:solidFill>
                <a:latin typeface="Times New Roman" pitchFamily="18" charset="0"/>
                <a:cs typeface="Times New Roman" pitchFamily="18" charset="0"/>
              </a:rPr>
              <a:t>Work in pairs. Discuss the form and meaning of the grammar point in the following sentences.</a:t>
            </a:r>
          </a:p>
          <a:p>
            <a:endParaRPr lang="en-US" sz="2400" dirty="0" smtClean="0"/>
          </a:p>
          <a:p>
            <a:r>
              <a:rPr lang="vi-VN" sz="2400" b="1" dirty="0" smtClean="0">
                <a:solidFill>
                  <a:srgbClr val="FF0000"/>
                </a:solidFill>
              </a:rPr>
              <a:t>1.</a:t>
            </a:r>
            <a:r>
              <a:rPr lang="vi-VN" sz="2400" dirty="0" smtClean="0"/>
              <a:t> If I hadn't missed it, I'd have come at least 30 minutes earlier.</a:t>
            </a:r>
          </a:p>
          <a:p>
            <a:r>
              <a:rPr lang="vi-VN" sz="2400" b="1" dirty="0" smtClean="0">
                <a:solidFill>
                  <a:srgbClr val="FF0000"/>
                </a:solidFill>
              </a:rPr>
              <a:t>2.</a:t>
            </a:r>
            <a:r>
              <a:rPr lang="vi-VN" sz="2400" dirty="0" smtClean="0"/>
              <a:t> If I had known that, I'd have brought you my Information Technology textbook.</a:t>
            </a:r>
          </a:p>
          <a:p>
            <a:endParaRPr lang="en-US" dirty="0"/>
          </a:p>
        </p:txBody>
      </p:sp>
      <p:pic>
        <p:nvPicPr>
          <p:cNvPr id="3073" name="Picture 1" descr="C:\Users\Admin\Desktop\unit-10-hinh-3-ta-12-m.jpg"/>
          <p:cNvPicPr>
            <a:picLocks noChangeAspect="1" noChangeArrowheads="1"/>
          </p:cNvPicPr>
          <p:nvPr/>
        </p:nvPicPr>
        <p:blipFill>
          <a:blip r:embed="rId2" cstate="print"/>
          <a:srcRect/>
          <a:stretch>
            <a:fillRect/>
          </a:stretch>
        </p:blipFill>
        <p:spPr bwMode="auto">
          <a:xfrm>
            <a:off x="228600" y="3124200"/>
            <a:ext cx="8686800" cy="1838325"/>
          </a:xfrm>
          <a:prstGeom prst="rect">
            <a:avLst/>
          </a:prstGeom>
          <a:noFill/>
        </p:spPr>
      </p:pic>
      <p:sp>
        <p:nvSpPr>
          <p:cNvPr id="6" name="TextBox 5"/>
          <p:cNvSpPr txBox="1"/>
          <p:nvPr/>
        </p:nvSpPr>
        <p:spPr>
          <a:xfrm>
            <a:off x="3124200" y="2438400"/>
            <a:ext cx="2667000" cy="584775"/>
          </a:xfrm>
          <a:prstGeom prst="rect">
            <a:avLst/>
          </a:prstGeom>
          <a:noFill/>
        </p:spPr>
        <p:txBody>
          <a:bodyPr wrap="square" rtlCol="0">
            <a:spAutoFit/>
          </a:bodyPr>
          <a:lstStyle/>
          <a:p>
            <a:r>
              <a:rPr lang="en-US" sz="3200" b="1" dirty="0" smtClean="0">
                <a:solidFill>
                  <a:srgbClr val="FF0000"/>
                </a:solidFill>
              </a:rPr>
              <a:t>Answer key</a:t>
            </a:r>
            <a:endParaRPr lang="en-US" sz="3200" b="1" dirty="0">
              <a:solidFill>
                <a:srgbClr val="FF0000"/>
              </a:solidFill>
            </a:endParaRPr>
          </a:p>
        </p:txBody>
      </p:sp>
      <p:pic>
        <p:nvPicPr>
          <p:cNvPr id="3074" name="Picture 2" descr="C:\Users\Admin\Desktop\AR-309089956.jpg"/>
          <p:cNvPicPr>
            <a:picLocks noChangeAspect="1" noChangeArrowheads="1"/>
          </p:cNvPicPr>
          <p:nvPr/>
        </p:nvPicPr>
        <p:blipFill>
          <a:blip r:embed="rId3" cstate="print"/>
          <a:srcRect/>
          <a:stretch>
            <a:fillRect/>
          </a:stretch>
        </p:blipFill>
        <p:spPr bwMode="auto">
          <a:xfrm>
            <a:off x="1219200" y="4953000"/>
            <a:ext cx="6400800" cy="1905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dmin\Desktop\imgbin-creative-thinking-jG3mr1aWk7VFPtBPhyijkeMaT.jpg"/>
          <p:cNvPicPr>
            <a:picLocks noChangeAspect="1" noChangeArrowheads="1"/>
          </p:cNvPicPr>
          <p:nvPr/>
        </p:nvPicPr>
        <p:blipFill>
          <a:blip r:embed="rId2" cstate="print"/>
          <a:srcRect/>
          <a:stretch>
            <a:fillRect/>
          </a:stretch>
        </p:blipFill>
        <p:spPr bwMode="auto">
          <a:xfrm>
            <a:off x="0" y="2895600"/>
            <a:ext cx="9144000" cy="3962400"/>
          </a:xfrm>
          <a:prstGeom prst="rect">
            <a:avLst/>
          </a:prstGeom>
          <a:noFill/>
        </p:spPr>
      </p:pic>
      <p:sp>
        <p:nvSpPr>
          <p:cNvPr id="3" name="TextBox 2"/>
          <p:cNvSpPr txBox="1"/>
          <p:nvPr/>
        </p:nvSpPr>
        <p:spPr>
          <a:xfrm>
            <a:off x="2438400" y="0"/>
            <a:ext cx="3962400" cy="1015663"/>
          </a:xfrm>
          <a:prstGeom prst="rect">
            <a:avLst/>
          </a:prstGeom>
          <a:noFill/>
        </p:spPr>
        <p:txBody>
          <a:bodyPr wrap="square" rtlCol="0">
            <a:spAutoFit/>
          </a:bodyPr>
          <a:lstStyle/>
          <a:p>
            <a:r>
              <a:rPr lang="en-US" sz="6000" b="1" dirty="0" smtClean="0">
                <a:solidFill>
                  <a:srgbClr val="FF0000"/>
                </a:solidFill>
              </a:rPr>
              <a:t>Homework</a:t>
            </a:r>
            <a:endParaRPr lang="en-US" sz="6000" b="1" dirty="0">
              <a:solidFill>
                <a:srgbClr val="FF0000"/>
              </a:solidFill>
            </a:endParaRPr>
          </a:p>
        </p:txBody>
      </p:sp>
      <p:sp>
        <p:nvSpPr>
          <p:cNvPr id="4" name="TextBox 3"/>
          <p:cNvSpPr txBox="1"/>
          <p:nvPr/>
        </p:nvSpPr>
        <p:spPr>
          <a:xfrm>
            <a:off x="762000" y="1143000"/>
            <a:ext cx="7543800" cy="1200329"/>
          </a:xfrm>
          <a:prstGeom prst="rect">
            <a:avLst/>
          </a:prstGeom>
          <a:noFill/>
        </p:spPr>
        <p:txBody>
          <a:bodyPr wrap="square" rtlCol="0">
            <a:spAutoFit/>
          </a:bodyPr>
          <a:lstStyle/>
          <a:p>
            <a:pPr>
              <a:buFontTx/>
              <a:buChar char="-"/>
            </a:pPr>
            <a:r>
              <a:rPr lang="en-US" sz="3600" dirty="0" smtClean="0"/>
              <a:t>Learn all the new vocabulary by heart</a:t>
            </a:r>
          </a:p>
          <a:p>
            <a:pPr>
              <a:buFontTx/>
              <a:buChar char="-"/>
            </a:pPr>
            <a:r>
              <a:rPr lang="en-US" sz="3600" dirty="0" smtClean="0"/>
              <a:t>Prepare the new lesson - Language</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dmin\Desktop\Great Thinkers.png"/>
          <p:cNvPicPr>
            <a:picLocks noChangeAspect="1" noChangeArrowheads="1"/>
          </p:cNvPicPr>
          <p:nvPr/>
        </p:nvPicPr>
        <p:blipFill>
          <a:blip r:embed="rId2" cstate="print"/>
          <a:srcRect/>
          <a:stretch>
            <a:fillRect/>
          </a:stretch>
        </p:blipFill>
        <p:spPr bwMode="auto">
          <a:xfrm>
            <a:off x="685800" y="1828800"/>
            <a:ext cx="7620000" cy="5029200"/>
          </a:xfrm>
          <a:prstGeom prst="rect">
            <a:avLst/>
          </a:prstGeom>
          <a:noFill/>
        </p:spPr>
      </p:pic>
      <p:sp>
        <p:nvSpPr>
          <p:cNvPr id="3" name="TextBox 2"/>
          <p:cNvSpPr txBox="1"/>
          <p:nvPr/>
        </p:nvSpPr>
        <p:spPr>
          <a:xfrm>
            <a:off x="2057400" y="0"/>
            <a:ext cx="5334000" cy="1446550"/>
          </a:xfrm>
          <a:prstGeom prst="rect">
            <a:avLst/>
          </a:prstGeom>
          <a:noFill/>
        </p:spPr>
        <p:txBody>
          <a:bodyPr wrap="square" rtlCol="0">
            <a:spAutoFit/>
          </a:bodyPr>
          <a:lstStyle/>
          <a:p>
            <a:r>
              <a:rPr lang="en-US" sz="8800" b="1" dirty="0" smtClean="0">
                <a:solidFill>
                  <a:srgbClr val="00B050"/>
                </a:solidFill>
              </a:rPr>
              <a:t>Thank you</a:t>
            </a:r>
            <a:endParaRPr lang="en-US" sz="8800" b="1" dirty="0">
              <a:solidFill>
                <a:srgbClr val="00B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learning_art_1000-555.jpg"/>
          <p:cNvPicPr>
            <a:picLocks noChangeAspect="1" noChangeArrowheads="1"/>
          </p:cNvPicPr>
          <p:nvPr/>
        </p:nvPicPr>
        <p:blipFill>
          <a:blip r:embed="rId2" cstate="print"/>
          <a:srcRect/>
          <a:stretch>
            <a:fillRect/>
          </a:stretch>
        </p:blipFill>
        <p:spPr bwMode="auto">
          <a:xfrm>
            <a:off x="0" y="1066800"/>
            <a:ext cx="9144000" cy="5791200"/>
          </a:xfrm>
          <a:prstGeom prst="rect">
            <a:avLst/>
          </a:prstGeom>
          <a:noFill/>
        </p:spPr>
      </p:pic>
      <p:sp>
        <p:nvSpPr>
          <p:cNvPr id="3" name="TextBox 2"/>
          <p:cNvSpPr txBox="1"/>
          <p:nvPr/>
        </p:nvSpPr>
        <p:spPr>
          <a:xfrm>
            <a:off x="228600" y="304800"/>
            <a:ext cx="8686800" cy="646331"/>
          </a:xfrm>
          <a:prstGeom prst="rect">
            <a:avLst/>
          </a:prstGeom>
          <a:noFill/>
        </p:spPr>
        <p:txBody>
          <a:bodyPr wrap="square" rtlCol="0">
            <a:spAutoFit/>
          </a:bodyPr>
          <a:lstStyle/>
          <a:p>
            <a:r>
              <a:rPr lang="en-US" sz="3600" dirty="0" smtClean="0"/>
              <a:t> Watch a video clip and answer the questions</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 12 -UNIT 10-GETTING STARTED - Cụ ông 71 tuổi -muốn học ngoại ngữ đến chết mới thôi-.avi">
            <a:hlinkClick r:id="" action="ppaction://media"/>
          </p:cNvPr>
          <p:cNvPicPr>
            <a:picLocks noRot="1" noChangeAspect="1"/>
          </p:cNvPicPr>
          <p:nvPr>
            <a:videoFile r:link="rId1"/>
          </p:nvPr>
        </p:nvPicPr>
        <p:blipFill>
          <a:blip r:embed="rId3" cstate="print"/>
          <a:stretch>
            <a:fillRect/>
          </a:stretch>
        </p:blipFill>
        <p:spPr>
          <a:xfrm>
            <a:off x="381000" y="381000"/>
            <a:ext cx="8382000" cy="61722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0"/>
            <a:ext cx="8915400" cy="2554545"/>
          </a:xfrm>
          <a:prstGeom prst="rect">
            <a:avLst/>
          </a:prstGeom>
          <a:noFill/>
        </p:spPr>
        <p:txBody>
          <a:bodyPr wrap="square" rtlCol="0">
            <a:spAutoFit/>
          </a:bodyPr>
          <a:lstStyle/>
          <a:p>
            <a:pPr marL="342900" indent="-342900"/>
            <a:r>
              <a:rPr lang="en-US" sz="3200" b="1" dirty="0" smtClean="0">
                <a:solidFill>
                  <a:srgbClr val="FF0000"/>
                </a:solidFill>
              </a:rPr>
              <a:t>1.</a:t>
            </a:r>
            <a:r>
              <a:rPr lang="en-US" sz="3200" dirty="0" smtClean="0"/>
              <a:t> What do you think about the old man in the video?</a:t>
            </a:r>
          </a:p>
          <a:p>
            <a:pPr marL="342900" indent="-342900"/>
            <a:r>
              <a:rPr lang="en-US" sz="3200" b="1" dirty="0" smtClean="0">
                <a:solidFill>
                  <a:srgbClr val="FF0000"/>
                </a:solidFill>
              </a:rPr>
              <a:t>2.</a:t>
            </a:r>
            <a:r>
              <a:rPr lang="en-US" sz="3200" dirty="0" smtClean="0"/>
              <a:t> He still learns at the age of 71. So what kind of learning is it?</a:t>
            </a:r>
          </a:p>
          <a:p>
            <a:pPr marL="342900" indent="-342900"/>
            <a:r>
              <a:rPr lang="en-US" sz="3200" dirty="0" smtClean="0">
                <a:solidFill>
                  <a:srgbClr val="FF0000"/>
                </a:solidFill>
                <a:sym typeface="Wingdings" pitchFamily="2" charset="2"/>
              </a:rPr>
              <a:t></a:t>
            </a:r>
            <a:r>
              <a:rPr lang="en-US" sz="3200" dirty="0" smtClean="0">
                <a:sym typeface="Wingdings" pitchFamily="2" charset="2"/>
              </a:rPr>
              <a:t> </a:t>
            </a:r>
            <a:r>
              <a:rPr lang="en-US" sz="3200" dirty="0" smtClean="0">
                <a:solidFill>
                  <a:srgbClr val="0070C0"/>
                </a:solidFill>
                <a:sym typeface="Wingdings" pitchFamily="2" charset="2"/>
              </a:rPr>
              <a:t>Lifelong learning</a:t>
            </a:r>
            <a:endParaRPr lang="en-US" sz="3200" dirty="0" smtClean="0">
              <a:solidFill>
                <a:srgbClr val="0070C0"/>
              </a:solidFill>
            </a:endParaRPr>
          </a:p>
        </p:txBody>
      </p:sp>
      <p:pic>
        <p:nvPicPr>
          <p:cNvPr id="24579" name="Picture 3" descr="C:\Users\Admin\Desktop\Image-Blog-Want-To-Know-What-Personalized-Learning-Looks-Like.png"/>
          <p:cNvPicPr>
            <a:picLocks noChangeAspect="1" noChangeArrowheads="1"/>
          </p:cNvPicPr>
          <p:nvPr/>
        </p:nvPicPr>
        <p:blipFill>
          <a:blip r:embed="rId2" cstate="print"/>
          <a:srcRect/>
          <a:stretch>
            <a:fillRect/>
          </a:stretch>
        </p:blipFill>
        <p:spPr bwMode="auto">
          <a:xfrm>
            <a:off x="0" y="2743200"/>
            <a:ext cx="9144000" cy="411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heckerboard(across)">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610600" cy="2339102"/>
          </a:xfrm>
          <a:prstGeom prst="rect">
            <a:avLst/>
          </a:prstGeom>
          <a:noFill/>
        </p:spPr>
        <p:txBody>
          <a:bodyPr wrap="square" rtlCol="0">
            <a:spAutoFit/>
          </a:bodyPr>
          <a:lstStyle/>
          <a:p>
            <a:r>
              <a:rPr lang="en-US" sz="4400" dirty="0" smtClean="0"/>
              <a:t>       </a:t>
            </a:r>
            <a:r>
              <a:rPr lang="en-US" sz="4400" b="1" dirty="0" smtClean="0">
                <a:solidFill>
                  <a:srgbClr val="C00000"/>
                </a:solidFill>
              </a:rPr>
              <a:t>UNIT 10: </a:t>
            </a:r>
            <a:r>
              <a:rPr lang="en-US" sz="4400" b="1" dirty="0" smtClean="0">
                <a:solidFill>
                  <a:srgbClr val="0070C0"/>
                </a:solidFill>
              </a:rPr>
              <a:t>LIFELONG LEARNING</a:t>
            </a:r>
          </a:p>
          <a:p>
            <a:r>
              <a:rPr lang="en-US" sz="4400" dirty="0" smtClean="0"/>
              <a:t>               </a:t>
            </a:r>
            <a:r>
              <a:rPr lang="en-US" sz="4800" b="1" dirty="0" smtClean="0">
                <a:solidFill>
                  <a:srgbClr val="00B050"/>
                </a:solidFill>
                <a:latin typeface="Baskerville Old Face" pitchFamily="18" charset="0"/>
              </a:rPr>
              <a:t>Lesson 1: Listening</a:t>
            </a:r>
          </a:p>
          <a:p>
            <a:r>
              <a:rPr lang="en-US" sz="4400" dirty="0" smtClean="0"/>
              <a:t>         </a:t>
            </a:r>
            <a:r>
              <a:rPr lang="en-US" sz="5400" b="1" dirty="0" smtClean="0">
                <a:solidFill>
                  <a:srgbClr val="FF0000"/>
                </a:solidFill>
                <a:latin typeface="Vijaya" pitchFamily="34" charset="0"/>
                <a:cs typeface="Vijaya" pitchFamily="34" charset="0"/>
              </a:rPr>
              <a:t>Keep learning throughout life</a:t>
            </a:r>
            <a:endParaRPr lang="en-US" sz="5400" b="1" dirty="0">
              <a:solidFill>
                <a:srgbClr val="FF0000"/>
              </a:solidFill>
              <a:latin typeface="Vijaya" pitchFamily="34" charset="0"/>
              <a:cs typeface="Vijaya" pitchFamily="34" charset="0"/>
            </a:endParaRPr>
          </a:p>
        </p:txBody>
      </p:sp>
      <p:pic>
        <p:nvPicPr>
          <p:cNvPr id="3074" name="Picture 2" descr="C:\Users\Admin\Desktop\competency-portfolio-learning.png"/>
          <p:cNvPicPr>
            <a:picLocks noChangeAspect="1" noChangeArrowheads="1"/>
          </p:cNvPicPr>
          <p:nvPr/>
        </p:nvPicPr>
        <p:blipFill>
          <a:blip r:embed="rId2" cstate="print"/>
          <a:srcRect/>
          <a:stretch>
            <a:fillRect/>
          </a:stretch>
        </p:blipFill>
        <p:spPr bwMode="auto">
          <a:xfrm>
            <a:off x="0" y="2514600"/>
            <a:ext cx="9144000" cy="4343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0"/>
            <a:ext cx="8991600" cy="707886"/>
          </a:xfrm>
          <a:prstGeom prst="rect">
            <a:avLst/>
          </a:prstGeom>
          <a:noFill/>
        </p:spPr>
        <p:txBody>
          <a:bodyPr wrap="square" rtlCol="0">
            <a:spAutoFit/>
          </a:bodyPr>
          <a:lstStyle/>
          <a:p>
            <a:r>
              <a:rPr lang="en-US" sz="2000" b="1" dirty="0" smtClean="0">
                <a:solidFill>
                  <a:srgbClr val="C00000"/>
                </a:solidFill>
              </a:rPr>
              <a:t>Task 1.</a:t>
            </a:r>
            <a:r>
              <a:rPr lang="en-US" sz="2000" dirty="0" smtClean="0"/>
              <a:t> </a:t>
            </a:r>
            <a:r>
              <a:rPr lang="en-US" sz="2000" dirty="0" smtClean="0">
                <a:solidFill>
                  <a:srgbClr val="0070C0"/>
                </a:solidFill>
              </a:rPr>
              <a:t>Angela and her grandpa are talking about keeping learning throughout life. Listen and read. </a:t>
            </a:r>
            <a:endParaRPr lang="en-US" sz="2000" dirty="0">
              <a:solidFill>
                <a:srgbClr val="0070C0"/>
              </a:solidFill>
            </a:endParaRPr>
          </a:p>
        </p:txBody>
      </p:sp>
      <p:sp>
        <p:nvSpPr>
          <p:cNvPr id="6" name="TextBox 5"/>
          <p:cNvSpPr txBox="1"/>
          <p:nvPr/>
        </p:nvSpPr>
        <p:spPr>
          <a:xfrm>
            <a:off x="152400" y="685800"/>
            <a:ext cx="8991600" cy="6172200"/>
          </a:xfrm>
          <a:prstGeom prst="rect">
            <a:avLst/>
          </a:prstGeom>
          <a:noFill/>
        </p:spPr>
        <p:txBody>
          <a:bodyPr wrap="square" rtlCol="0">
            <a:spAutoFit/>
          </a:bodyPr>
          <a:lstStyle/>
          <a:p>
            <a:r>
              <a:rPr lang="en-US" sz="1500" b="1" dirty="0" smtClean="0"/>
              <a:t>Angela:</a:t>
            </a:r>
            <a:r>
              <a:rPr lang="en-US" sz="1500" dirty="0" smtClean="0"/>
              <a:t> Grandpa, sorry I'm a bit late, but I had to do a lot of homework and missed the bus. If I hadn't missed it, I'd have come at least 30 minutes earlier.</a:t>
            </a:r>
          </a:p>
          <a:p>
            <a:r>
              <a:rPr lang="en-US" sz="1500" b="1" dirty="0" smtClean="0"/>
              <a:t>Grandpa:</a:t>
            </a:r>
            <a:r>
              <a:rPr lang="en-US" sz="1500" dirty="0" smtClean="0"/>
              <a:t> No problem. Your grandma is still out shopping.</a:t>
            </a:r>
          </a:p>
          <a:p>
            <a:r>
              <a:rPr lang="en-US" sz="1500" b="1" dirty="0" smtClean="0"/>
              <a:t>Angela:</a:t>
            </a:r>
            <a:r>
              <a:rPr lang="en-US" sz="1500" dirty="0" smtClean="0"/>
              <a:t> What are you reading, grandpa? You look really excited!</a:t>
            </a:r>
          </a:p>
          <a:p>
            <a:r>
              <a:rPr lang="en-US" sz="1500" b="1" dirty="0" smtClean="0"/>
              <a:t>Grandpa: </a:t>
            </a:r>
            <a:r>
              <a:rPr lang="en-US" sz="1500" dirty="0" smtClean="0"/>
              <a:t>Well, I've joined the Lifelong Learning Institute and I've chosen some interesting courses to attend. Do you want to have a look at their brochure?</a:t>
            </a:r>
          </a:p>
          <a:p>
            <a:r>
              <a:rPr lang="en-US" sz="1500" b="1" dirty="0" smtClean="0"/>
              <a:t>Angela:</a:t>
            </a:r>
            <a:r>
              <a:rPr lang="en-US" sz="1500" dirty="0" smtClean="0"/>
              <a:t> OK. But I thought you are retired now?</a:t>
            </a:r>
          </a:p>
          <a:p>
            <a:r>
              <a:rPr lang="en-US" sz="1500" dirty="0" smtClean="0"/>
              <a:t>Why do you need to study? And what's this lifelong learning? Do you mean learning all the time?</a:t>
            </a:r>
          </a:p>
          <a:p>
            <a:r>
              <a:rPr lang="en-US" sz="1500" b="1" dirty="0" smtClean="0"/>
              <a:t>Grandpa:</a:t>
            </a:r>
            <a:r>
              <a:rPr lang="en-US" sz="1500" dirty="0" smtClean="0"/>
              <a:t> Kind of ... These courses are not just for retired people. They are for everyone who is interested.</a:t>
            </a:r>
          </a:p>
          <a:p>
            <a:r>
              <a:rPr lang="en-US" sz="1500" b="1" dirty="0" smtClean="0"/>
              <a:t>Angela:</a:t>
            </a:r>
            <a:r>
              <a:rPr lang="en-US" sz="1500" dirty="0" smtClean="0"/>
              <a:t> Oh, no, I don't think I'd want to study all my life. Twelve years in compulsory education seems enough for me.</a:t>
            </a:r>
          </a:p>
          <a:p>
            <a:r>
              <a:rPr lang="en-US" sz="1500" b="1" dirty="0" smtClean="0"/>
              <a:t>Grandpa:</a:t>
            </a:r>
            <a:r>
              <a:rPr lang="en-US" sz="1500" dirty="0" smtClean="0"/>
              <a:t> Yes, but things change all the time. There are new ideas and concepts that you need to understand in order to succeed! As a lifelong learner, you can also choose what and how to study. This type of learning is self-directed. </a:t>
            </a:r>
          </a:p>
          <a:p>
            <a:r>
              <a:rPr lang="en-US" sz="1500" b="1" dirty="0" smtClean="0"/>
              <a:t>Angela: </a:t>
            </a:r>
            <a:r>
              <a:rPr lang="en-US" sz="1500" dirty="0" smtClean="0"/>
              <a:t>Sounds great, but how can I find the time to attend courses when I have a full-time job?</a:t>
            </a:r>
          </a:p>
          <a:p>
            <a:r>
              <a:rPr lang="en-US" sz="1500" b="1" dirty="0" smtClean="0"/>
              <a:t>Grandpa:</a:t>
            </a:r>
            <a:r>
              <a:rPr lang="en-US" sz="1500" dirty="0" smtClean="0"/>
              <a:t> Well, you could do an online course with discussion sessions in the evening or at the weekend. You can do it from the comfort of your own home. The key thing is to enjoy learning and acquire new skills all the time.</a:t>
            </a:r>
          </a:p>
          <a:p>
            <a:r>
              <a:rPr lang="en-US" sz="1500" b="1" dirty="0" smtClean="0"/>
              <a:t>Angela:</a:t>
            </a:r>
            <a:r>
              <a:rPr lang="en-US" sz="1500" dirty="0" smtClean="0"/>
              <a:t> Sounds nice. So lifelong learning is all about learning to enjoy learning?</a:t>
            </a:r>
          </a:p>
          <a:p>
            <a:r>
              <a:rPr lang="en-US" sz="1500" b="1" dirty="0" smtClean="0"/>
              <a:t>Grandpa:</a:t>
            </a:r>
            <a:r>
              <a:rPr lang="en-US" sz="1500" dirty="0" smtClean="0"/>
              <a:t> That's right. It's voluntary and </a:t>
            </a:r>
            <a:r>
              <a:rPr lang="en-US" sz="1500" dirty="0" err="1" smtClean="0"/>
              <a:t>self­motivated</a:t>
            </a:r>
            <a:r>
              <a:rPr lang="en-US" sz="1500" dirty="0" smtClean="0"/>
              <a:t>. People usually take time to study for personal or professional reasons, depending on their needs and learning styles.</a:t>
            </a:r>
          </a:p>
          <a:p>
            <a:r>
              <a:rPr lang="en-US" sz="1500" b="1" dirty="0" smtClean="0"/>
              <a:t>Angela:</a:t>
            </a:r>
            <a:r>
              <a:rPr lang="en-US" sz="1500" dirty="0" smtClean="0"/>
              <a:t> But what about you? Why do you need to do all these courses? Digital technology, art history, French literature? These courses all sound difficult to me. If I had known that, I'd have brought you my Information Technology textbook.</a:t>
            </a:r>
          </a:p>
          <a:p>
            <a:r>
              <a:rPr lang="en-US" sz="1500" b="1" dirty="0" smtClean="0"/>
              <a:t>Grandpa:</a:t>
            </a:r>
            <a:r>
              <a:rPr lang="en-US" sz="1500" dirty="0" smtClean="0"/>
              <a:t> Well, it's important for me to try new things and keep my brain healthy and fit. I can also meet and talk to different people, and make new friends.</a:t>
            </a:r>
          </a:p>
          <a:p>
            <a:r>
              <a:rPr lang="en-US" sz="1500" b="1" dirty="0" smtClean="0"/>
              <a:t>Angela:</a:t>
            </a:r>
            <a:r>
              <a:rPr lang="en-US" sz="1500" dirty="0" smtClean="0"/>
              <a:t> Good luck, grandpa. Hope you enjoy the courses.</a:t>
            </a:r>
            <a:endParaRPr lang="en-US" sz="15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830997"/>
          </a:xfrm>
          <a:prstGeom prst="rect">
            <a:avLst/>
          </a:prstGeom>
          <a:noFill/>
        </p:spPr>
        <p:txBody>
          <a:bodyPr wrap="square" rtlCol="0">
            <a:spAutoFit/>
          </a:bodyPr>
          <a:lstStyle/>
          <a:p>
            <a:r>
              <a:rPr lang="en-US" sz="2400" b="1" dirty="0" smtClean="0">
                <a:solidFill>
                  <a:srgbClr val="00B050"/>
                </a:solidFill>
              </a:rPr>
              <a:t>Task 2. </a:t>
            </a:r>
            <a:r>
              <a:rPr lang="en-US" sz="2400" b="1" dirty="0" smtClean="0">
                <a:solidFill>
                  <a:schemeClr val="accent6">
                    <a:lumMod val="75000"/>
                  </a:schemeClr>
                </a:solidFill>
              </a:rPr>
              <a:t>Work in pairs. Decide whether the following statements are true (T), false (F), or not given (NG). Tick the correct box.</a:t>
            </a:r>
            <a:endParaRPr lang="en-US" sz="2400" b="1" dirty="0">
              <a:solidFill>
                <a:schemeClr val="accent6">
                  <a:lumMod val="75000"/>
                </a:schemeClr>
              </a:solidFill>
            </a:endParaRPr>
          </a:p>
        </p:txBody>
      </p:sp>
      <p:pic>
        <p:nvPicPr>
          <p:cNvPr id="6146" name="Picture 2" descr="https://img.loigiaihay.com/picture/2018/0315/unit-10-hinh-1-ta-12-m.jpg"/>
          <p:cNvPicPr>
            <a:picLocks noChangeAspect="1" noChangeArrowheads="1"/>
          </p:cNvPicPr>
          <p:nvPr/>
        </p:nvPicPr>
        <p:blipFill>
          <a:blip r:embed="rId2" cstate="print"/>
          <a:srcRect/>
          <a:stretch>
            <a:fillRect/>
          </a:stretch>
        </p:blipFill>
        <p:spPr bwMode="auto">
          <a:xfrm>
            <a:off x="0" y="990600"/>
            <a:ext cx="9144000" cy="5867400"/>
          </a:xfrm>
          <a:prstGeom prst="rect">
            <a:avLst/>
          </a:prstGeom>
          <a:noFill/>
        </p:spPr>
      </p:pic>
      <p:sp>
        <p:nvSpPr>
          <p:cNvPr id="5" name="TextBox 4"/>
          <p:cNvSpPr txBox="1"/>
          <p:nvPr/>
        </p:nvSpPr>
        <p:spPr>
          <a:xfrm>
            <a:off x="7620000" y="1752600"/>
            <a:ext cx="304800" cy="461665"/>
          </a:xfrm>
          <a:prstGeom prst="rect">
            <a:avLst/>
          </a:prstGeom>
          <a:noFill/>
        </p:spPr>
        <p:txBody>
          <a:bodyPr wrap="square" rtlCol="0">
            <a:spAutoFit/>
          </a:bodyPr>
          <a:lstStyle/>
          <a:p>
            <a:r>
              <a:rPr lang="en-US" sz="2400" b="1" dirty="0" smtClean="0">
                <a:solidFill>
                  <a:srgbClr val="FF0000"/>
                </a:solidFill>
              </a:rPr>
              <a:t>v</a:t>
            </a:r>
            <a:endParaRPr lang="en-US" sz="2400" b="1" dirty="0">
              <a:solidFill>
                <a:srgbClr val="FF0000"/>
              </a:solidFill>
            </a:endParaRPr>
          </a:p>
        </p:txBody>
      </p:sp>
      <p:sp>
        <p:nvSpPr>
          <p:cNvPr id="6" name="TextBox 5"/>
          <p:cNvSpPr txBox="1"/>
          <p:nvPr/>
        </p:nvSpPr>
        <p:spPr>
          <a:xfrm>
            <a:off x="6705600" y="2438400"/>
            <a:ext cx="304800" cy="461665"/>
          </a:xfrm>
          <a:prstGeom prst="rect">
            <a:avLst/>
          </a:prstGeom>
          <a:noFill/>
        </p:spPr>
        <p:txBody>
          <a:bodyPr wrap="square" rtlCol="0">
            <a:spAutoFit/>
          </a:bodyPr>
          <a:lstStyle/>
          <a:p>
            <a:r>
              <a:rPr lang="en-US" sz="2400" b="1" dirty="0" smtClean="0">
                <a:solidFill>
                  <a:srgbClr val="FF0000"/>
                </a:solidFill>
              </a:rPr>
              <a:t>v</a:t>
            </a:r>
            <a:endParaRPr lang="en-US" sz="2400" b="1" dirty="0">
              <a:solidFill>
                <a:srgbClr val="FF0000"/>
              </a:solidFill>
            </a:endParaRPr>
          </a:p>
        </p:txBody>
      </p:sp>
      <p:sp>
        <p:nvSpPr>
          <p:cNvPr id="7" name="TextBox 6"/>
          <p:cNvSpPr txBox="1"/>
          <p:nvPr/>
        </p:nvSpPr>
        <p:spPr>
          <a:xfrm>
            <a:off x="7620000" y="3810000"/>
            <a:ext cx="304800" cy="461665"/>
          </a:xfrm>
          <a:prstGeom prst="rect">
            <a:avLst/>
          </a:prstGeom>
          <a:noFill/>
        </p:spPr>
        <p:txBody>
          <a:bodyPr wrap="square" rtlCol="0">
            <a:spAutoFit/>
          </a:bodyPr>
          <a:lstStyle/>
          <a:p>
            <a:r>
              <a:rPr lang="en-US" sz="2400" b="1" dirty="0" smtClean="0">
                <a:solidFill>
                  <a:srgbClr val="FF0000"/>
                </a:solidFill>
              </a:rPr>
              <a:t>v</a:t>
            </a:r>
            <a:endParaRPr lang="en-US" sz="2400" b="1" dirty="0">
              <a:solidFill>
                <a:srgbClr val="FF0000"/>
              </a:solidFill>
            </a:endParaRPr>
          </a:p>
        </p:txBody>
      </p:sp>
      <p:sp>
        <p:nvSpPr>
          <p:cNvPr id="8" name="TextBox 7"/>
          <p:cNvSpPr txBox="1"/>
          <p:nvPr/>
        </p:nvSpPr>
        <p:spPr>
          <a:xfrm>
            <a:off x="6705600" y="4876800"/>
            <a:ext cx="304800" cy="461665"/>
          </a:xfrm>
          <a:prstGeom prst="rect">
            <a:avLst/>
          </a:prstGeom>
          <a:noFill/>
        </p:spPr>
        <p:txBody>
          <a:bodyPr wrap="square" rtlCol="0">
            <a:spAutoFit/>
          </a:bodyPr>
          <a:lstStyle/>
          <a:p>
            <a:r>
              <a:rPr lang="en-US" sz="2400" b="1" dirty="0" smtClean="0">
                <a:solidFill>
                  <a:srgbClr val="FF0000"/>
                </a:solidFill>
              </a:rPr>
              <a:t>v</a:t>
            </a:r>
            <a:endParaRPr lang="en-US" sz="2400" b="1" dirty="0">
              <a:solidFill>
                <a:srgbClr val="FF0000"/>
              </a:solidFill>
            </a:endParaRPr>
          </a:p>
        </p:txBody>
      </p:sp>
      <p:sp>
        <p:nvSpPr>
          <p:cNvPr id="9" name="TextBox 8"/>
          <p:cNvSpPr txBox="1"/>
          <p:nvPr/>
        </p:nvSpPr>
        <p:spPr>
          <a:xfrm>
            <a:off x="8534400" y="5867400"/>
            <a:ext cx="304800" cy="461665"/>
          </a:xfrm>
          <a:prstGeom prst="rect">
            <a:avLst/>
          </a:prstGeom>
          <a:noFill/>
        </p:spPr>
        <p:txBody>
          <a:bodyPr wrap="square" rtlCol="0">
            <a:spAutoFit/>
          </a:bodyPr>
          <a:lstStyle/>
          <a:p>
            <a:r>
              <a:rPr lang="en-US" sz="2400" b="1" dirty="0" smtClean="0">
                <a:solidFill>
                  <a:srgbClr val="FF0000"/>
                </a:solidFill>
              </a:rPr>
              <a:t>v</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amond(in)">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686800" cy="553998"/>
          </a:xfrm>
          <a:prstGeom prst="rect">
            <a:avLst/>
          </a:prstGeom>
          <a:noFill/>
        </p:spPr>
        <p:txBody>
          <a:bodyPr wrap="square" rtlCol="0">
            <a:spAutoFit/>
          </a:bodyPr>
          <a:lstStyle/>
          <a:p>
            <a:r>
              <a:rPr lang="en-US" sz="3000" b="1" dirty="0" smtClean="0">
                <a:solidFill>
                  <a:srgbClr val="C00000"/>
                </a:solidFill>
              </a:rPr>
              <a:t>Task 3.</a:t>
            </a:r>
            <a:r>
              <a:rPr lang="en-US" sz="3000" dirty="0" smtClean="0"/>
              <a:t> </a:t>
            </a:r>
            <a:r>
              <a:rPr lang="en-US" sz="3000" dirty="0" smtClean="0">
                <a:solidFill>
                  <a:srgbClr val="0070C0"/>
                </a:solidFill>
              </a:rPr>
              <a:t>Match the words in A with their meanings in B. </a:t>
            </a:r>
            <a:endParaRPr lang="en-US" sz="3000" dirty="0">
              <a:solidFill>
                <a:srgbClr val="0070C0"/>
              </a:solidFill>
            </a:endParaRPr>
          </a:p>
        </p:txBody>
      </p:sp>
      <p:graphicFrame>
        <p:nvGraphicFramePr>
          <p:cNvPr id="3" name="Table 2"/>
          <p:cNvGraphicFramePr>
            <a:graphicFrameLocks noGrp="1"/>
          </p:cNvGraphicFramePr>
          <p:nvPr/>
        </p:nvGraphicFramePr>
        <p:xfrm>
          <a:off x="152400" y="685802"/>
          <a:ext cx="8839200" cy="6065518"/>
        </p:xfrm>
        <a:graphic>
          <a:graphicData uri="http://schemas.openxmlformats.org/drawingml/2006/table">
            <a:tbl>
              <a:tblPr firstRow="1" bandRow="1">
                <a:tableStyleId>{5C22544A-7EE6-4342-B048-85BDC9FD1C3A}</a:tableStyleId>
              </a:tblPr>
              <a:tblGrid>
                <a:gridCol w="4419600"/>
                <a:gridCol w="4419600"/>
              </a:tblGrid>
              <a:tr h="609598">
                <a:tc>
                  <a:txBody>
                    <a:bodyPr/>
                    <a:lstStyle/>
                    <a:p>
                      <a:r>
                        <a:rPr lang="en-US" sz="3600" dirty="0" smtClean="0"/>
                        <a:t>             Words</a:t>
                      </a:r>
                      <a:endParaRPr lang="en-US" sz="3600" dirty="0"/>
                    </a:p>
                  </a:txBody>
                  <a:tcPr>
                    <a:solidFill>
                      <a:srgbClr val="00B050"/>
                    </a:solidFill>
                  </a:tcPr>
                </a:tc>
                <a:tc>
                  <a:txBody>
                    <a:bodyPr/>
                    <a:lstStyle/>
                    <a:p>
                      <a:r>
                        <a:rPr lang="en-US" sz="3600" dirty="0" smtClean="0"/>
                        <a:t>         Meanings</a:t>
                      </a:r>
                      <a:endParaRPr lang="en-US" sz="3600" dirty="0"/>
                    </a:p>
                  </a:txBody>
                  <a:tcPr>
                    <a:solidFill>
                      <a:srgbClr val="00B050"/>
                    </a:solidFill>
                  </a:tcPr>
                </a:tc>
              </a:tr>
              <a:tr h="807718">
                <a:tc>
                  <a:txBody>
                    <a:bodyPr/>
                    <a:lstStyle/>
                    <a:p>
                      <a:r>
                        <a:rPr lang="en-US" sz="2000" b="1" dirty="0" smtClean="0">
                          <a:solidFill>
                            <a:srgbClr val="FF0000"/>
                          </a:solidFill>
                        </a:rPr>
                        <a:t>1. </a:t>
                      </a:r>
                      <a:r>
                        <a:rPr lang="en-US" sz="2000" dirty="0" smtClean="0"/>
                        <a:t>Compulsory education</a:t>
                      </a:r>
                      <a:endParaRPr lang="en-US" sz="2000" dirty="0"/>
                    </a:p>
                  </a:txBody>
                  <a:tcPr>
                    <a:solidFill>
                      <a:srgbClr val="00B0F0"/>
                    </a:solidFill>
                  </a:tcPr>
                </a:tc>
                <a:tc>
                  <a:txBody>
                    <a:bodyPr/>
                    <a:lstStyle/>
                    <a:p>
                      <a:r>
                        <a:rPr lang="en-US" sz="2000" b="1" dirty="0" smtClean="0">
                          <a:solidFill>
                            <a:srgbClr val="FF0000"/>
                          </a:solidFill>
                        </a:rPr>
                        <a:t>a. </a:t>
                      </a:r>
                      <a:r>
                        <a:rPr lang="en-US" sz="2000" dirty="0" smtClean="0"/>
                        <a:t>These are ways and techniques</a:t>
                      </a:r>
                      <a:r>
                        <a:rPr lang="en-US" sz="2000" baseline="0" dirty="0" smtClean="0"/>
                        <a:t> of learning something.</a:t>
                      </a:r>
                      <a:endParaRPr lang="en-US" sz="2000" dirty="0"/>
                    </a:p>
                  </a:txBody>
                  <a:tcPr>
                    <a:solidFill>
                      <a:srgbClr val="00B0F0"/>
                    </a:solidFill>
                  </a:tcPr>
                </a:tc>
              </a:tr>
              <a:tr h="990600">
                <a:tc>
                  <a:txBody>
                    <a:bodyPr/>
                    <a:lstStyle/>
                    <a:p>
                      <a:r>
                        <a:rPr lang="en-US" sz="2000" b="1" dirty="0" smtClean="0">
                          <a:solidFill>
                            <a:srgbClr val="FF0000"/>
                          </a:solidFill>
                        </a:rPr>
                        <a:t>2. </a:t>
                      </a:r>
                      <a:r>
                        <a:rPr lang="en-US" sz="2000" b="0" i="0" kern="1200" dirty="0" smtClean="0">
                          <a:solidFill>
                            <a:schemeClr val="dk1"/>
                          </a:solidFill>
                          <a:latin typeface="+mn-lt"/>
                          <a:ea typeface="+mn-ea"/>
                          <a:cs typeface="+mn-cs"/>
                        </a:rPr>
                        <a:t>lifelong learning</a:t>
                      </a:r>
                      <a:endParaRPr lang="en-US" sz="2000" dirty="0"/>
                    </a:p>
                  </a:txBody>
                  <a:tcPr>
                    <a:solidFill>
                      <a:schemeClr val="accent6">
                        <a:lumMod val="60000"/>
                        <a:lumOff val="40000"/>
                      </a:schemeClr>
                    </a:solidFill>
                  </a:tcPr>
                </a:tc>
                <a:tc>
                  <a:txBody>
                    <a:bodyPr/>
                    <a:lstStyle/>
                    <a:p>
                      <a:r>
                        <a:rPr lang="en-US" sz="2000" b="1" dirty="0" smtClean="0">
                          <a:solidFill>
                            <a:srgbClr val="FF0000"/>
                          </a:solidFill>
                        </a:rPr>
                        <a:t>b. </a:t>
                      </a:r>
                      <a:r>
                        <a:rPr lang="en-US" sz="2000" dirty="0" smtClean="0"/>
                        <a:t>This includes all activities that aim at improving knowledge and skills throughout life.</a:t>
                      </a:r>
                      <a:endParaRPr lang="en-US" sz="2000" dirty="0"/>
                    </a:p>
                  </a:txBody>
                  <a:tcPr>
                    <a:solidFill>
                      <a:schemeClr val="accent6">
                        <a:lumMod val="60000"/>
                        <a:lumOff val="40000"/>
                      </a:schemeClr>
                    </a:solidFill>
                  </a:tcPr>
                </a:tc>
              </a:tr>
              <a:tr h="990600">
                <a:tc>
                  <a:txBody>
                    <a:bodyPr/>
                    <a:lstStyle/>
                    <a:p>
                      <a:r>
                        <a:rPr lang="en-US" sz="2000" b="1" dirty="0" smtClean="0">
                          <a:solidFill>
                            <a:srgbClr val="FF0000"/>
                          </a:solidFill>
                        </a:rPr>
                        <a:t>3. </a:t>
                      </a:r>
                      <a:r>
                        <a:rPr lang="en-US" sz="2000" b="0" i="0" kern="1200" dirty="0" smtClean="0">
                          <a:solidFill>
                            <a:schemeClr val="dk1"/>
                          </a:solidFill>
                          <a:latin typeface="+mn-lt"/>
                          <a:ea typeface="+mn-ea"/>
                          <a:cs typeface="+mn-cs"/>
                        </a:rPr>
                        <a:t>self-motivated</a:t>
                      </a:r>
                      <a:endParaRPr lang="en-US" sz="2000" dirty="0"/>
                    </a:p>
                  </a:txBody>
                  <a:tcPr>
                    <a:solidFill>
                      <a:srgbClr val="00B0F0"/>
                    </a:solidFill>
                  </a:tcPr>
                </a:tc>
                <a:tc>
                  <a:txBody>
                    <a:bodyPr/>
                    <a:lstStyle/>
                    <a:p>
                      <a:r>
                        <a:rPr lang="en-US" sz="2000" b="1" dirty="0" smtClean="0">
                          <a:solidFill>
                            <a:srgbClr val="FF0000"/>
                          </a:solidFill>
                        </a:rPr>
                        <a:t>c. </a:t>
                      </a:r>
                      <a:r>
                        <a:rPr lang="en-US" sz="2000" dirty="0" smtClean="0"/>
                        <a:t>This kind of education requires children to attend a state or private school to complete a certain period or level</a:t>
                      </a:r>
                      <a:endParaRPr lang="en-US" sz="2000" dirty="0"/>
                    </a:p>
                  </a:txBody>
                  <a:tcPr>
                    <a:solidFill>
                      <a:srgbClr val="00B0F0"/>
                    </a:solidFill>
                  </a:tcPr>
                </a:tc>
              </a:tr>
              <a:tr h="990600">
                <a:tc>
                  <a:txBody>
                    <a:bodyPr/>
                    <a:lstStyle/>
                    <a:p>
                      <a:r>
                        <a:rPr lang="en-US" sz="2000" b="1" i="0" kern="1200" dirty="0" smtClean="0">
                          <a:solidFill>
                            <a:srgbClr val="FF0000"/>
                          </a:solidFill>
                          <a:latin typeface="+mn-lt"/>
                          <a:ea typeface="+mn-ea"/>
                          <a:cs typeface="+mn-cs"/>
                        </a:rPr>
                        <a:t>4. </a:t>
                      </a:r>
                      <a:r>
                        <a:rPr lang="en-US" sz="2000" b="0" i="0" kern="1200" dirty="0" smtClean="0">
                          <a:solidFill>
                            <a:schemeClr val="dk1"/>
                          </a:solidFill>
                          <a:latin typeface="+mn-lt"/>
                          <a:ea typeface="+mn-ea"/>
                          <a:cs typeface="+mn-cs"/>
                        </a:rPr>
                        <a:t>self-directed</a:t>
                      </a:r>
                      <a:endParaRPr lang="en-US" sz="2000" dirty="0"/>
                    </a:p>
                  </a:txBody>
                  <a:tcPr>
                    <a:solidFill>
                      <a:schemeClr val="accent6">
                        <a:lumMod val="60000"/>
                        <a:lumOff val="40000"/>
                      </a:schemeClr>
                    </a:solidFill>
                  </a:tcPr>
                </a:tc>
                <a:tc>
                  <a:txBody>
                    <a:bodyPr/>
                    <a:lstStyle/>
                    <a:p>
                      <a:r>
                        <a:rPr lang="en-US" sz="2000" b="1" dirty="0" smtClean="0">
                          <a:solidFill>
                            <a:srgbClr val="FF0000"/>
                          </a:solidFill>
                        </a:rPr>
                        <a:t>d. </a:t>
                      </a:r>
                      <a:r>
                        <a:rPr lang="en-US" sz="2000" dirty="0" smtClean="0"/>
                        <a:t>This word is used</a:t>
                      </a:r>
                      <a:r>
                        <a:rPr lang="en-US" sz="2000" baseline="0" dirty="0" smtClean="0"/>
                        <a:t> to describe people who are keen to do or achieve something because of their own enthusiasm or interest.</a:t>
                      </a:r>
                      <a:endParaRPr lang="en-US" sz="2000" dirty="0"/>
                    </a:p>
                  </a:txBody>
                  <a:tcPr>
                    <a:solidFill>
                      <a:schemeClr val="accent6">
                        <a:lumMod val="60000"/>
                        <a:lumOff val="40000"/>
                      </a:schemeClr>
                    </a:solidFill>
                  </a:tcPr>
                </a:tc>
              </a:tr>
              <a:tr h="990600">
                <a:tc>
                  <a:txBody>
                    <a:bodyPr/>
                    <a:lstStyle/>
                    <a:p>
                      <a:r>
                        <a:rPr lang="en-US" sz="2000" b="1" i="0" kern="1200" dirty="0" smtClean="0">
                          <a:solidFill>
                            <a:srgbClr val="FF0000"/>
                          </a:solidFill>
                          <a:latin typeface="+mn-lt"/>
                          <a:ea typeface="+mn-ea"/>
                          <a:cs typeface="+mn-cs"/>
                        </a:rPr>
                        <a:t>5. </a:t>
                      </a:r>
                      <a:r>
                        <a:rPr lang="en-US" sz="2000" b="0" i="0" kern="1200" dirty="0" smtClean="0">
                          <a:solidFill>
                            <a:schemeClr val="dk1"/>
                          </a:solidFill>
                          <a:latin typeface="+mn-lt"/>
                          <a:ea typeface="+mn-ea"/>
                          <a:cs typeface="+mn-cs"/>
                        </a:rPr>
                        <a:t>learning styles</a:t>
                      </a:r>
                      <a:endParaRPr lang="en-US" sz="2000" dirty="0"/>
                    </a:p>
                  </a:txBody>
                  <a:tcPr>
                    <a:solidFill>
                      <a:srgbClr val="00B0F0"/>
                    </a:solidFill>
                  </a:tcPr>
                </a:tc>
                <a:tc>
                  <a:txBody>
                    <a:bodyPr/>
                    <a:lstStyle/>
                    <a:p>
                      <a:r>
                        <a:rPr lang="en-US" sz="2000" b="1" dirty="0" smtClean="0">
                          <a:solidFill>
                            <a:srgbClr val="FF0000"/>
                          </a:solidFill>
                        </a:rPr>
                        <a:t>e. </a:t>
                      </a:r>
                      <a:r>
                        <a:rPr lang="en-US" sz="2000" dirty="0" smtClean="0"/>
                        <a:t>This word is used to show that lifelong learners can choose freely what to learn.</a:t>
                      </a:r>
                      <a:endParaRPr lang="en-US" sz="2000" dirty="0"/>
                    </a:p>
                  </a:txBody>
                  <a:tcPr>
                    <a:solidFill>
                      <a:srgbClr val="00B0F0"/>
                    </a:solidFill>
                  </a:tcPr>
                </a:tc>
              </a:tr>
            </a:tbl>
          </a:graphicData>
        </a:graphic>
      </p:graphicFrame>
      <p:cxnSp>
        <p:nvCxnSpPr>
          <p:cNvPr id="5" name="Straight Arrow Connector 4"/>
          <p:cNvCxnSpPr/>
          <p:nvPr/>
        </p:nvCxnSpPr>
        <p:spPr>
          <a:xfrm>
            <a:off x="2971800" y="1600200"/>
            <a:ext cx="1524000" cy="1676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286000" y="2362200"/>
            <a:ext cx="2286000" cy="76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133600" y="3429000"/>
            <a:ext cx="2438400" cy="1219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828800" y="4648200"/>
            <a:ext cx="2667000" cy="1295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057400" y="1524000"/>
            <a:ext cx="2438400" cy="4419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2200" y="0"/>
            <a:ext cx="4267200" cy="1107996"/>
          </a:xfrm>
          <a:prstGeom prst="rect">
            <a:avLst/>
          </a:prstGeom>
          <a:noFill/>
        </p:spPr>
        <p:txBody>
          <a:bodyPr wrap="square" rtlCol="0">
            <a:spAutoFit/>
          </a:bodyPr>
          <a:lstStyle/>
          <a:p>
            <a:r>
              <a:rPr lang="en-US" sz="6600" b="1" dirty="0" smtClean="0">
                <a:solidFill>
                  <a:srgbClr val="FF0000"/>
                </a:solidFill>
              </a:rPr>
              <a:t>Vocabulary</a:t>
            </a:r>
            <a:endParaRPr lang="en-US" sz="6600" b="1" dirty="0">
              <a:solidFill>
                <a:srgbClr val="FF0000"/>
              </a:solidFill>
            </a:endParaRPr>
          </a:p>
        </p:txBody>
      </p:sp>
      <p:sp>
        <p:nvSpPr>
          <p:cNvPr id="5" name="TextBox 4"/>
          <p:cNvSpPr txBox="1"/>
          <p:nvPr/>
        </p:nvSpPr>
        <p:spPr>
          <a:xfrm>
            <a:off x="0" y="1143000"/>
            <a:ext cx="9144000" cy="5355312"/>
          </a:xfrm>
          <a:prstGeom prst="rect">
            <a:avLst/>
          </a:prstGeom>
          <a:noFill/>
        </p:spPr>
        <p:txBody>
          <a:bodyPr wrap="square" rtlCol="0">
            <a:spAutoFit/>
          </a:bodyPr>
          <a:lstStyle/>
          <a:p>
            <a:pPr>
              <a:lnSpc>
                <a:spcPct val="150000"/>
              </a:lnSpc>
            </a:pPr>
            <a:r>
              <a:rPr lang="en-US" sz="2800" dirty="0" smtClean="0"/>
              <a:t>- </a:t>
            </a:r>
            <a:r>
              <a:rPr lang="en-US" sz="2800" b="1" dirty="0" smtClean="0"/>
              <a:t>Compulsory education </a:t>
            </a:r>
            <a:r>
              <a:rPr lang="en-US" sz="2800" dirty="0" smtClean="0"/>
              <a:t>(n.phr) </a:t>
            </a:r>
          </a:p>
          <a:p>
            <a:pPr>
              <a:lnSpc>
                <a:spcPct val="150000"/>
              </a:lnSpc>
            </a:pPr>
            <a:r>
              <a:rPr lang="en-US" sz="2800" dirty="0" smtClean="0">
                <a:solidFill>
                  <a:schemeClr val="dk1"/>
                </a:solidFill>
              </a:rPr>
              <a:t>                                                </a:t>
            </a:r>
            <a:r>
              <a:rPr lang="en-US" sz="2800" dirty="0" err="1" smtClean="0">
                <a:solidFill>
                  <a:srgbClr val="0070C0"/>
                </a:solidFill>
              </a:rPr>
              <a:t>Giáo</a:t>
            </a:r>
            <a:r>
              <a:rPr lang="en-US" sz="2800" dirty="0" smtClean="0">
                <a:solidFill>
                  <a:srgbClr val="0070C0"/>
                </a:solidFill>
              </a:rPr>
              <a:t> </a:t>
            </a:r>
            <a:r>
              <a:rPr lang="en-US" sz="2800" dirty="0" err="1" smtClean="0">
                <a:solidFill>
                  <a:srgbClr val="0070C0"/>
                </a:solidFill>
              </a:rPr>
              <a:t>dục</a:t>
            </a:r>
            <a:r>
              <a:rPr lang="en-US" sz="2800" dirty="0" smtClean="0">
                <a:solidFill>
                  <a:srgbClr val="0070C0"/>
                </a:solidFill>
              </a:rPr>
              <a:t> </a:t>
            </a:r>
            <a:r>
              <a:rPr lang="en-US" sz="2800" dirty="0" err="1" smtClean="0">
                <a:solidFill>
                  <a:srgbClr val="0070C0"/>
                </a:solidFill>
              </a:rPr>
              <a:t>bắt</a:t>
            </a:r>
            <a:r>
              <a:rPr lang="en-US" sz="2800" dirty="0" smtClean="0">
                <a:solidFill>
                  <a:srgbClr val="0070C0"/>
                </a:solidFill>
              </a:rPr>
              <a:t> </a:t>
            </a:r>
            <a:r>
              <a:rPr lang="en-US" sz="2800" dirty="0" err="1" smtClean="0">
                <a:solidFill>
                  <a:srgbClr val="0070C0"/>
                </a:solidFill>
              </a:rPr>
              <a:t>buộc</a:t>
            </a:r>
            <a:endParaRPr lang="en-US" sz="2800" dirty="0" smtClean="0">
              <a:solidFill>
                <a:srgbClr val="0070C0"/>
              </a:solidFill>
            </a:endParaRPr>
          </a:p>
          <a:p>
            <a:pPr>
              <a:lnSpc>
                <a:spcPct val="150000"/>
              </a:lnSpc>
            </a:pPr>
            <a:r>
              <a:rPr lang="en-US" sz="2800" b="1" dirty="0" smtClean="0">
                <a:solidFill>
                  <a:schemeClr val="dk1"/>
                </a:solidFill>
              </a:rPr>
              <a:t>- Lifelong learning </a:t>
            </a:r>
            <a:r>
              <a:rPr lang="en-US" sz="2800" dirty="0" smtClean="0">
                <a:solidFill>
                  <a:schemeClr val="dk1"/>
                </a:solidFill>
              </a:rPr>
              <a:t>(n.phr)</a:t>
            </a:r>
          </a:p>
          <a:p>
            <a:pPr>
              <a:lnSpc>
                <a:spcPct val="150000"/>
              </a:lnSpc>
            </a:pPr>
            <a:r>
              <a:rPr lang="en-US" sz="2800" b="1" dirty="0" smtClean="0">
                <a:solidFill>
                  <a:schemeClr val="dk1"/>
                </a:solidFill>
              </a:rPr>
              <a:t>- Self-motivated </a:t>
            </a:r>
            <a:r>
              <a:rPr lang="en-US" sz="2800" dirty="0" smtClean="0">
                <a:solidFill>
                  <a:schemeClr val="dk1"/>
                </a:solidFill>
              </a:rPr>
              <a:t>(</a:t>
            </a:r>
            <a:r>
              <a:rPr lang="en-US" sz="2800" dirty="0" err="1" smtClean="0">
                <a:solidFill>
                  <a:schemeClr val="dk1"/>
                </a:solidFill>
              </a:rPr>
              <a:t>adj</a:t>
            </a:r>
            <a:r>
              <a:rPr lang="en-US" sz="2800" dirty="0" smtClean="0">
                <a:solidFill>
                  <a:schemeClr val="dk1"/>
                </a:solidFill>
              </a:rPr>
              <a:t>)</a:t>
            </a:r>
          </a:p>
          <a:p>
            <a:pPr>
              <a:lnSpc>
                <a:spcPct val="150000"/>
              </a:lnSpc>
            </a:pPr>
            <a:r>
              <a:rPr lang="en-US" sz="2800" b="1" dirty="0" smtClean="0">
                <a:solidFill>
                  <a:schemeClr val="dk1"/>
                </a:solidFill>
              </a:rPr>
              <a:t>- Self-directed </a:t>
            </a:r>
            <a:r>
              <a:rPr lang="en-US" sz="2800" dirty="0" smtClean="0">
                <a:solidFill>
                  <a:schemeClr val="dk1"/>
                </a:solidFill>
              </a:rPr>
              <a:t>(</a:t>
            </a:r>
            <a:r>
              <a:rPr lang="en-US" sz="2800" dirty="0" err="1" smtClean="0">
                <a:solidFill>
                  <a:schemeClr val="dk1"/>
                </a:solidFill>
              </a:rPr>
              <a:t>adj</a:t>
            </a:r>
            <a:r>
              <a:rPr lang="en-US" sz="2800" dirty="0" smtClean="0">
                <a:solidFill>
                  <a:schemeClr val="dk1"/>
                </a:solidFill>
              </a:rPr>
              <a:t>)</a:t>
            </a:r>
          </a:p>
          <a:p>
            <a:pPr>
              <a:lnSpc>
                <a:spcPct val="150000"/>
              </a:lnSpc>
            </a:pPr>
            <a:r>
              <a:rPr lang="en-US" sz="2800" b="1" dirty="0" smtClean="0">
                <a:solidFill>
                  <a:schemeClr val="dk1"/>
                </a:solidFill>
              </a:rPr>
              <a:t>- Learning style </a:t>
            </a:r>
            <a:r>
              <a:rPr lang="en-US" sz="2800" dirty="0" smtClean="0">
                <a:solidFill>
                  <a:schemeClr val="dk1"/>
                </a:solidFill>
              </a:rPr>
              <a:t>(n.phr)</a:t>
            </a:r>
            <a:endParaRPr lang="en-US" sz="2800" dirty="0" smtClean="0"/>
          </a:p>
          <a:p>
            <a:endParaRPr lang="en-US" dirty="0" smtClean="0"/>
          </a:p>
          <a:p>
            <a:endParaRPr lang="en-US" dirty="0" smtClean="0">
              <a:solidFill>
                <a:schemeClr val="dk1"/>
              </a:solidFill>
            </a:endParaRPr>
          </a:p>
          <a:p>
            <a:endParaRPr lang="en-US" dirty="0" smtClean="0"/>
          </a:p>
          <a:p>
            <a:endParaRPr lang="en-US" dirty="0" smtClean="0"/>
          </a:p>
          <a:p>
            <a:endParaRPr lang="en-US" dirty="0"/>
          </a:p>
        </p:txBody>
      </p:sp>
      <p:sp>
        <p:nvSpPr>
          <p:cNvPr id="6" name="Rectangle 5"/>
          <p:cNvSpPr/>
          <p:nvPr/>
        </p:nvSpPr>
        <p:spPr>
          <a:xfrm>
            <a:off x="4800600" y="1295400"/>
            <a:ext cx="2129109" cy="523220"/>
          </a:xfrm>
          <a:prstGeom prst="rect">
            <a:avLst/>
          </a:prstGeom>
        </p:spPr>
        <p:txBody>
          <a:bodyPr wrap="none">
            <a:spAutoFit/>
          </a:bodyPr>
          <a:lstStyle/>
          <a:p>
            <a:r>
              <a:rPr lang="en-US" sz="2800" dirty="0" smtClean="0"/>
              <a:t>/</a:t>
            </a:r>
            <a:r>
              <a:rPr lang="en-US" sz="2800" dirty="0" err="1" smtClean="0"/>
              <a:t>kəm'pʌlsəri</a:t>
            </a:r>
            <a:r>
              <a:rPr lang="en-US" sz="2800" dirty="0" smtClean="0"/>
              <a:t>/</a:t>
            </a:r>
            <a:endParaRPr lang="en-US" sz="2800" b="1" dirty="0"/>
          </a:p>
        </p:txBody>
      </p:sp>
      <p:sp>
        <p:nvSpPr>
          <p:cNvPr id="7" name="Rectangle 6"/>
          <p:cNvSpPr/>
          <p:nvPr/>
        </p:nvSpPr>
        <p:spPr>
          <a:xfrm>
            <a:off x="6858000" y="1295400"/>
            <a:ext cx="2018181" cy="523220"/>
          </a:xfrm>
          <a:prstGeom prst="rect">
            <a:avLst/>
          </a:prstGeom>
        </p:spPr>
        <p:txBody>
          <a:bodyPr wrap="none">
            <a:spAutoFit/>
          </a:bodyPr>
          <a:lstStyle/>
          <a:p>
            <a:r>
              <a:rPr lang="en-US" sz="2800" dirty="0" smtClean="0"/>
              <a:t>/,</a:t>
            </a:r>
            <a:r>
              <a:rPr lang="en-US" sz="2800" dirty="0" err="1" smtClean="0"/>
              <a:t>edjʊ'kei∫n</a:t>
            </a:r>
            <a:r>
              <a:rPr lang="en-US" sz="2800" dirty="0" smtClean="0"/>
              <a:t>/</a:t>
            </a:r>
            <a:endParaRPr lang="en-US" sz="2800" b="1" dirty="0"/>
          </a:p>
        </p:txBody>
      </p:sp>
      <p:sp>
        <p:nvSpPr>
          <p:cNvPr id="8" name="Rectangle 7"/>
          <p:cNvSpPr/>
          <p:nvPr/>
        </p:nvSpPr>
        <p:spPr>
          <a:xfrm>
            <a:off x="3886200" y="2590800"/>
            <a:ext cx="1449436" cy="523220"/>
          </a:xfrm>
          <a:prstGeom prst="rect">
            <a:avLst/>
          </a:prstGeom>
        </p:spPr>
        <p:txBody>
          <a:bodyPr wrap="none">
            <a:spAutoFit/>
          </a:bodyPr>
          <a:lstStyle/>
          <a:p>
            <a:r>
              <a:rPr lang="en-US" sz="2800" dirty="0" smtClean="0"/>
              <a:t>/'</a:t>
            </a:r>
            <a:r>
              <a:rPr lang="en-US" sz="2800" dirty="0" err="1" smtClean="0"/>
              <a:t>laiflɒ</a:t>
            </a:r>
            <a:r>
              <a:rPr lang="el-GR" sz="2800" dirty="0" smtClean="0"/>
              <a:t>η/</a:t>
            </a:r>
            <a:endParaRPr lang="el-GR" sz="2800" b="1" dirty="0"/>
          </a:p>
        </p:txBody>
      </p:sp>
      <p:sp>
        <p:nvSpPr>
          <p:cNvPr id="9" name="Rectangle 8"/>
          <p:cNvSpPr/>
          <p:nvPr/>
        </p:nvSpPr>
        <p:spPr>
          <a:xfrm>
            <a:off x="5214270" y="2590800"/>
            <a:ext cx="3929730" cy="523220"/>
          </a:xfrm>
          <a:prstGeom prst="rect">
            <a:avLst/>
          </a:prstGeom>
        </p:spPr>
        <p:txBody>
          <a:bodyPr wrap="none">
            <a:spAutoFit/>
          </a:bodyPr>
          <a:lstStyle/>
          <a:p>
            <a:r>
              <a:rPr lang="en-US" sz="2800" dirty="0" smtClean="0"/>
              <a:t>/'</a:t>
            </a:r>
            <a:r>
              <a:rPr lang="en-US" sz="2800" dirty="0" err="1" smtClean="0"/>
              <a:t>lɜ:ni</a:t>
            </a:r>
            <a:r>
              <a:rPr lang="el-GR" sz="2800" dirty="0" smtClean="0"/>
              <a:t>η</a:t>
            </a:r>
            <a:r>
              <a:rPr lang="el-GR" sz="2800" dirty="0" smtClean="0"/>
              <a:t>/</a:t>
            </a:r>
            <a:r>
              <a:rPr lang="en-US" sz="2800" dirty="0" smtClean="0"/>
              <a:t>: </a:t>
            </a:r>
            <a:r>
              <a:rPr lang="en-US" sz="2800" dirty="0" err="1" smtClean="0">
                <a:solidFill>
                  <a:srgbClr val="0070C0"/>
                </a:solidFill>
              </a:rPr>
              <a:t>Học</a:t>
            </a:r>
            <a:r>
              <a:rPr lang="en-US" sz="2800" dirty="0" smtClean="0">
                <a:solidFill>
                  <a:srgbClr val="0070C0"/>
                </a:solidFill>
              </a:rPr>
              <a:t> </a:t>
            </a:r>
            <a:r>
              <a:rPr lang="en-US" sz="2800" dirty="0" err="1" smtClean="0">
                <a:solidFill>
                  <a:srgbClr val="0070C0"/>
                </a:solidFill>
              </a:rPr>
              <a:t>tập</a:t>
            </a:r>
            <a:r>
              <a:rPr lang="en-US" sz="2800" dirty="0" smtClean="0">
                <a:solidFill>
                  <a:srgbClr val="0070C0"/>
                </a:solidFill>
              </a:rPr>
              <a:t> </a:t>
            </a:r>
            <a:r>
              <a:rPr lang="en-US" sz="2800" dirty="0" err="1" smtClean="0">
                <a:solidFill>
                  <a:srgbClr val="0070C0"/>
                </a:solidFill>
              </a:rPr>
              <a:t>suốt</a:t>
            </a:r>
            <a:r>
              <a:rPr lang="en-US" sz="2800" dirty="0" smtClean="0">
                <a:solidFill>
                  <a:srgbClr val="0070C0"/>
                </a:solidFill>
              </a:rPr>
              <a:t> </a:t>
            </a:r>
            <a:r>
              <a:rPr lang="en-US" sz="2800" dirty="0" err="1" smtClean="0">
                <a:solidFill>
                  <a:srgbClr val="0070C0"/>
                </a:solidFill>
              </a:rPr>
              <a:t>đời</a:t>
            </a:r>
            <a:endParaRPr lang="el-GR" sz="2800" b="1" dirty="0">
              <a:solidFill>
                <a:srgbClr val="0070C0"/>
              </a:solidFill>
            </a:endParaRPr>
          </a:p>
        </p:txBody>
      </p:sp>
      <p:sp>
        <p:nvSpPr>
          <p:cNvPr id="10" name="Rectangle 9"/>
          <p:cNvSpPr/>
          <p:nvPr/>
        </p:nvSpPr>
        <p:spPr>
          <a:xfrm>
            <a:off x="3352800" y="3200400"/>
            <a:ext cx="966483" cy="523220"/>
          </a:xfrm>
          <a:prstGeom prst="rect">
            <a:avLst/>
          </a:prstGeom>
        </p:spPr>
        <p:txBody>
          <a:bodyPr wrap="none">
            <a:spAutoFit/>
          </a:bodyPr>
          <a:lstStyle/>
          <a:p>
            <a:r>
              <a:rPr lang="en-US" sz="2800" dirty="0" smtClean="0"/>
              <a:t>/self/</a:t>
            </a:r>
            <a:endParaRPr lang="en-US" sz="2800" b="1" dirty="0"/>
          </a:p>
        </p:txBody>
      </p:sp>
      <p:sp>
        <p:nvSpPr>
          <p:cNvPr id="11" name="Rectangle 10"/>
          <p:cNvSpPr/>
          <p:nvPr/>
        </p:nvSpPr>
        <p:spPr>
          <a:xfrm>
            <a:off x="4343400" y="3200400"/>
            <a:ext cx="3781484" cy="523220"/>
          </a:xfrm>
          <a:prstGeom prst="rect">
            <a:avLst/>
          </a:prstGeom>
        </p:spPr>
        <p:txBody>
          <a:bodyPr wrap="none">
            <a:spAutoFit/>
          </a:bodyPr>
          <a:lstStyle/>
          <a:p>
            <a:r>
              <a:rPr lang="en-US" sz="2800" dirty="0" smtClean="0"/>
              <a:t>/'</a:t>
            </a:r>
            <a:r>
              <a:rPr lang="en-US" sz="2800" dirty="0" err="1" smtClean="0"/>
              <a:t>məʊtiveitid</a:t>
            </a:r>
            <a:r>
              <a:rPr lang="en-US" sz="2800" dirty="0" smtClean="0"/>
              <a:t>/: </a:t>
            </a:r>
            <a:r>
              <a:rPr lang="en-US" sz="2800" dirty="0" err="1" smtClean="0">
                <a:solidFill>
                  <a:srgbClr val="0070C0"/>
                </a:solidFill>
              </a:rPr>
              <a:t>Động</a:t>
            </a:r>
            <a:r>
              <a:rPr lang="en-US" sz="2800" dirty="0" smtClean="0">
                <a:solidFill>
                  <a:srgbClr val="0070C0"/>
                </a:solidFill>
              </a:rPr>
              <a:t> </a:t>
            </a:r>
            <a:r>
              <a:rPr lang="en-US" sz="2800" dirty="0" err="1" smtClean="0">
                <a:solidFill>
                  <a:srgbClr val="0070C0"/>
                </a:solidFill>
              </a:rPr>
              <a:t>lực</a:t>
            </a:r>
            <a:r>
              <a:rPr lang="en-US" sz="2800" b="1" dirty="0" smtClean="0"/>
              <a:t> </a:t>
            </a:r>
            <a:endParaRPr lang="en-US" sz="2800" b="1" dirty="0"/>
          </a:p>
        </p:txBody>
      </p:sp>
      <p:sp>
        <p:nvSpPr>
          <p:cNvPr id="12" name="Rectangle 11"/>
          <p:cNvSpPr/>
          <p:nvPr/>
        </p:nvSpPr>
        <p:spPr>
          <a:xfrm>
            <a:off x="4038600" y="3886200"/>
            <a:ext cx="3733843" cy="523220"/>
          </a:xfrm>
          <a:prstGeom prst="rect">
            <a:avLst/>
          </a:prstGeom>
        </p:spPr>
        <p:txBody>
          <a:bodyPr wrap="none">
            <a:spAutoFit/>
          </a:bodyPr>
          <a:lstStyle/>
          <a:p>
            <a:r>
              <a:rPr lang="en-US" sz="2800" dirty="0" smtClean="0"/>
              <a:t>/</a:t>
            </a:r>
            <a:r>
              <a:rPr lang="en-US" sz="2800" dirty="0" err="1" smtClean="0"/>
              <a:t>di'rekt</a:t>
            </a:r>
            <a:r>
              <a:rPr lang="en-US" sz="2800" dirty="0" smtClean="0"/>
              <a:t>/: </a:t>
            </a:r>
            <a:r>
              <a:rPr lang="en-US" sz="2800" dirty="0" err="1" smtClean="0">
                <a:solidFill>
                  <a:srgbClr val="0070C0"/>
                </a:solidFill>
              </a:rPr>
              <a:t>Tự</a:t>
            </a:r>
            <a:r>
              <a:rPr lang="en-US" sz="2800" dirty="0" smtClean="0">
                <a:solidFill>
                  <a:srgbClr val="0070C0"/>
                </a:solidFill>
              </a:rPr>
              <a:t> </a:t>
            </a:r>
            <a:r>
              <a:rPr lang="en-US" sz="2800" dirty="0" err="1" smtClean="0">
                <a:solidFill>
                  <a:srgbClr val="0070C0"/>
                </a:solidFill>
              </a:rPr>
              <a:t>định</a:t>
            </a:r>
            <a:r>
              <a:rPr lang="en-US" sz="2800" dirty="0" smtClean="0">
                <a:solidFill>
                  <a:srgbClr val="0070C0"/>
                </a:solidFill>
              </a:rPr>
              <a:t> </a:t>
            </a:r>
            <a:r>
              <a:rPr lang="en-US" sz="2800" dirty="0" err="1" smtClean="0">
                <a:solidFill>
                  <a:srgbClr val="0070C0"/>
                </a:solidFill>
              </a:rPr>
              <a:t>hướng</a:t>
            </a:r>
            <a:endParaRPr lang="en-US" sz="2800" b="1" dirty="0">
              <a:solidFill>
                <a:srgbClr val="0070C0"/>
              </a:solidFill>
            </a:endParaRPr>
          </a:p>
        </p:txBody>
      </p:sp>
      <p:sp>
        <p:nvSpPr>
          <p:cNvPr id="13" name="Rectangle 12"/>
          <p:cNvSpPr/>
          <p:nvPr/>
        </p:nvSpPr>
        <p:spPr>
          <a:xfrm>
            <a:off x="3048000" y="3886200"/>
            <a:ext cx="966483" cy="523220"/>
          </a:xfrm>
          <a:prstGeom prst="rect">
            <a:avLst/>
          </a:prstGeom>
        </p:spPr>
        <p:txBody>
          <a:bodyPr wrap="none">
            <a:spAutoFit/>
          </a:bodyPr>
          <a:lstStyle/>
          <a:p>
            <a:r>
              <a:rPr lang="en-US" sz="2800" dirty="0" smtClean="0"/>
              <a:t>/self/</a:t>
            </a:r>
            <a:endParaRPr lang="en-US" sz="2800" b="1" dirty="0"/>
          </a:p>
        </p:txBody>
      </p:sp>
      <p:sp>
        <p:nvSpPr>
          <p:cNvPr id="14" name="Rectangle 13"/>
          <p:cNvSpPr/>
          <p:nvPr/>
        </p:nvSpPr>
        <p:spPr>
          <a:xfrm>
            <a:off x="3505200" y="4495800"/>
            <a:ext cx="5638800" cy="954107"/>
          </a:xfrm>
          <a:prstGeom prst="rect">
            <a:avLst/>
          </a:prstGeom>
        </p:spPr>
        <p:txBody>
          <a:bodyPr wrap="square">
            <a:spAutoFit/>
          </a:bodyPr>
          <a:lstStyle/>
          <a:p>
            <a:r>
              <a:rPr lang="en-US" sz="2800" dirty="0" smtClean="0"/>
              <a:t>/'</a:t>
            </a:r>
            <a:r>
              <a:rPr lang="en-US" sz="2800" dirty="0" err="1" smtClean="0"/>
              <a:t>lɜ:ni</a:t>
            </a:r>
            <a:r>
              <a:rPr lang="el-GR" sz="2800" dirty="0" smtClean="0"/>
              <a:t>η</a:t>
            </a:r>
            <a:r>
              <a:rPr lang="el-GR" sz="2800" dirty="0" smtClean="0"/>
              <a:t>/</a:t>
            </a:r>
            <a:r>
              <a:rPr lang="en-US" sz="2800" dirty="0" smtClean="0"/>
              <a:t> </a:t>
            </a:r>
            <a:r>
              <a:rPr lang="en-US" sz="2800" dirty="0" smtClean="0"/>
              <a:t>/</a:t>
            </a:r>
            <a:r>
              <a:rPr lang="en-US" sz="2800" dirty="0" err="1" smtClean="0"/>
              <a:t>stail</a:t>
            </a:r>
            <a:r>
              <a:rPr lang="en-US" sz="2800" dirty="0" smtClean="0"/>
              <a:t>/</a:t>
            </a:r>
            <a:endParaRPr lang="en-US" sz="2800" b="1" dirty="0" smtClean="0"/>
          </a:p>
          <a:p>
            <a:r>
              <a:rPr lang="en-US" sz="2800" dirty="0" smtClean="0">
                <a:solidFill>
                  <a:srgbClr val="0070C0"/>
                </a:solidFill>
              </a:rPr>
              <a:t>       </a:t>
            </a:r>
            <a:r>
              <a:rPr lang="en-US" sz="2800" dirty="0" err="1" smtClean="0">
                <a:solidFill>
                  <a:srgbClr val="0070C0"/>
                </a:solidFill>
              </a:rPr>
              <a:t>Phong</a:t>
            </a:r>
            <a:r>
              <a:rPr lang="en-US" sz="2800" dirty="0" smtClean="0">
                <a:solidFill>
                  <a:srgbClr val="0070C0"/>
                </a:solidFill>
              </a:rPr>
              <a:t> </a:t>
            </a:r>
            <a:r>
              <a:rPr lang="en-US" sz="2800" dirty="0" err="1" smtClean="0">
                <a:solidFill>
                  <a:srgbClr val="0070C0"/>
                </a:solidFill>
              </a:rPr>
              <a:t>cách</a:t>
            </a:r>
            <a:r>
              <a:rPr lang="en-US" sz="2800" dirty="0" smtClean="0">
                <a:solidFill>
                  <a:srgbClr val="0070C0"/>
                </a:solidFill>
              </a:rPr>
              <a:t> </a:t>
            </a:r>
            <a:r>
              <a:rPr lang="en-US" sz="2800" dirty="0" err="1" smtClean="0">
                <a:solidFill>
                  <a:srgbClr val="0070C0"/>
                </a:solidFill>
              </a:rPr>
              <a:t>học</a:t>
            </a:r>
            <a:r>
              <a:rPr lang="en-US" sz="2800" dirty="0" smtClean="0">
                <a:solidFill>
                  <a:srgbClr val="0070C0"/>
                </a:solidFill>
              </a:rPr>
              <a:t> </a:t>
            </a:r>
            <a:r>
              <a:rPr lang="en-US" sz="2800" dirty="0" err="1" smtClean="0">
                <a:solidFill>
                  <a:srgbClr val="0070C0"/>
                </a:solidFill>
              </a:rPr>
              <a:t>tập</a:t>
            </a:r>
            <a:endParaRPr lang="el-GR" sz="2800" b="1" dirty="0">
              <a:solidFill>
                <a:srgbClr val="0070C0"/>
              </a:solidFill>
            </a:endParaRPr>
          </a:p>
        </p:txBody>
      </p:sp>
      <p:sp>
        <p:nvSpPr>
          <p:cNvPr id="5122" name="AutoShape 2" descr="Image result for lifelong learning carto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659</Words>
  <Application>Microsoft Office PowerPoint</Application>
  <PresentationFormat>On-screen Show (4:3)</PresentationFormat>
  <Paragraphs>75</Paragraphs>
  <Slides>13</Slides>
  <Notes>0</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26</cp:revision>
  <dcterms:created xsi:type="dcterms:W3CDTF">2020-03-16T13:37:38Z</dcterms:created>
  <dcterms:modified xsi:type="dcterms:W3CDTF">2020-03-17T10:06:14Z</dcterms:modified>
</cp:coreProperties>
</file>